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sldIdLst>
    <p:sldId id="370" r:id="rId2"/>
    <p:sldId id="396" r:id="rId3"/>
    <p:sldId id="398" r:id="rId4"/>
    <p:sldId id="397" r:id="rId5"/>
    <p:sldId id="379" r:id="rId6"/>
    <p:sldId id="382" r:id="rId7"/>
    <p:sldId id="385" r:id="rId8"/>
    <p:sldId id="380" r:id="rId9"/>
    <p:sldId id="38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94171"/>
    <a:srgbClr val="40949A"/>
    <a:srgbClr val="DDDDDD"/>
    <a:srgbClr val="FF3300"/>
    <a:srgbClr val="FF9900"/>
    <a:srgbClr val="546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36" autoAdjust="0"/>
    <p:restoredTop sz="94660"/>
  </p:normalViewPr>
  <p:slideViewPr>
    <p:cSldViewPr>
      <p:cViewPr varScale="1">
        <p:scale>
          <a:sx n="80" d="100"/>
          <a:sy n="80" d="100"/>
        </p:scale>
        <p:origin x="1254" y="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1E67AEE-8CC1-4A0B-A9B6-7A0EA26C25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852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F4E91-82B0-4B0A-B027-BD0D9A9E2F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63C12-58CE-4440-A1BF-0B7C561A99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066800"/>
            <a:ext cx="8229600" cy="47244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B53AA-B243-4AFA-AE7D-A4D34BCED2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5C669-FB09-4A92-913B-0BA846DAB37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CC92-127D-4848-9213-EA7DAAA41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DB76-CD43-480E-8EA0-CC06EF22C0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6B115-F29F-48A1-9E11-9E3CE3F393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D4DE-F1B7-4669-99F6-06BC1BE774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D72C-229D-4F03-A50E-FE97AACDD8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E0F6C-C800-4268-B636-BF74DBEF15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CB72A-E33B-43FC-913A-F3DE954CEE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E74527-A6B7-4978-8CA2-A96E52BAB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May 5, 2015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30AE3F6D-6E55-4F4D-8DFA-3811BE74B05E}" type="slidenum">
              <a:rPr lang="en-US" sz="1200"/>
              <a:pPr algn="ctr">
                <a:defRPr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services/training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 txBox="1">
            <a:spLocks noGrp="1" noChangeArrowheads="1"/>
          </p:cNvSpPr>
          <p:nvPr/>
        </p:nvSpPr>
        <p:spPr bwMode="auto">
          <a:xfrm>
            <a:off x="1981200" y="5067300"/>
            <a:ext cx="441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b="1" dirty="0"/>
          </a:p>
        </p:txBody>
      </p:sp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505200"/>
            <a:ext cx="63246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0" dirty="0">
                <a:latin typeface="Calibri" panose="020F0502020204030204" pitchFamily="34" charset="0"/>
              </a:rPr>
              <a:t>Update to RMS</a:t>
            </a:r>
          </a:p>
          <a:p>
            <a:pPr marL="0" indent="0" algn="ctr">
              <a:buNone/>
            </a:pPr>
            <a:r>
              <a:rPr lang="en-US" sz="2800" dirty="0">
                <a:latin typeface="Calibri" panose="020F0502020204030204" pitchFamily="34" charset="0"/>
              </a:rPr>
              <a:t>Tuesday, July 11, 2017</a:t>
            </a:r>
            <a:endParaRPr lang="en-US" sz="2800" b="0" dirty="0">
              <a:latin typeface="Calibri" panose="020F0502020204030204" pitchFamily="34" charset="0"/>
            </a:endParaRPr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543800" cy="1828800"/>
          </a:xfrm>
        </p:spPr>
        <p:txBody>
          <a:bodyPr/>
          <a:lstStyle/>
          <a:p>
            <a:pPr algn="ctr" eaLnBrk="1" hangingPunct="1"/>
            <a:r>
              <a:rPr lang="en-US" sz="4400" b="1" dirty="0">
                <a:latin typeface="Calibri" panose="020F0502020204030204" pitchFamily="34" charset="0"/>
              </a:rPr>
              <a:t>ERCOT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Retail Market Training</a:t>
            </a:r>
            <a:br>
              <a:rPr lang="en-US" sz="4400" b="1" dirty="0">
                <a:latin typeface="Calibri" panose="020F0502020204030204" pitchFamily="34" charset="0"/>
              </a:rPr>
            </a:br>
            <a:r>
              <a:rPr lang="en-US" sz="4400" b="1" dirty="0">
                <a:latin typeface="Calibri" panose="020F0502020204030204" pitchFamily="34" charset="0"/>
              </a:rPr>
              <a:t> Task Force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4724400"/>
            <a:ext cx="9144000" cy="1752600"/>
          </a:xfrm>
        </p:spPr>
        <p:txBody>
          <a:bodyPr/>
          <a:lstStyle/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        Co-Chairs:                                                      </a:t>
            </a:r>
          </a:p>
          <a:p>
            <a:pPr algn="ctr"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algn="ctr">
              <a:defRPr/>
            </a:pPr>
            <a:r>
              <a:rPr lang="en-US" dirty="0">
                <a:latin typeface="Calibri" panose="020F0502020204030204" pitchFamily="34" charset="0"/>
              </a:rPr>
              <a:t>Deborah McKeever, Oncor         Tomas Fernandez, NRG          Sheri </a:t>
            </a:r>
            <a:r>
              <a:rPr lang="en-US" dirty="0" err="1">
                <a:latin typeface="Calibri" panose="020F0502020204030204" pitchFamily="34" charset="0"/>
              </a:rPr>
              <a:t>Wiegand</a:t>
            </a:r>
            <a:r>
              <a:rPr lang="en-US" dirty="0">
                <a:latin typeface="Calibri" panose="020F0502020204030204" pitchFamily="34" charset="0"/>
              </a:rPr>
              <a:t>, TXU Energy</a:t>
            </a:r>
          </a:p>
          <a:p>
            <a:pPr algn="ctr">
              <a:defRPr/>
            </a:pPr>
            <a:endParaRPr lang="en-US" sz="16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400" dirty="0">
              <a:latin typeface="Calibri" panose="020F0502020204030204" pitchFamily="34" charset="0"/>
            </a:endParaRPr>
          </a:p>
          <a:p>
            <a:pPr algn="ctr">
              <a:defRPr/>
            </a:pP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Retail Training Instructor Led Classes - 2017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067800" cy="5562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Training Roadshow for 2017 – 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</a:rPr>
              <a:t>Upcoming Classes – FINAL STOP !!!</a:t>
            </a:r>
          </a:p>
          <a:p>
            <a:pPr marL="0" indent="0">
              <a:buNone/>
            </a:pPr>
            <a:r>
              <a:rPr lang="en-US" sz="2400" dirty="0"/>
              <a:t>WebEx also available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	</a:t>
            </a:r>
          </a:p>
          <a:p>
            <a:pPr marL="0" indent="0">
              <a:buNone/>
            </a:pPr>
            <a:r>
              <a:rPr lang="en-US" sz="2400" dirty="0"/>
              <a:t>    	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    HOUSTON		</a:t>
            </a:r>
            <a:r>
              <a:rPr lang="en-US" sz="2400" i="1" u="sng" dirty="0"/>
              <a:t>CenterPoint</a:t>
            </a:r>
          </a:p>
          <a:p>
            <a:pPr lvl="4"/>
            <a:r>
              <a:rPr lang="en-US" sz="2400" b="1" dirty="0"/>
              <a:t>Retail 101 -  </a:t>
            </a:r>
            <a:r>
              <a:rPr lang="en-US" sz="2400" dirty="0"/>
              <a:t>Tues, Sept. 26</a:t>
            </a:r>
            <a:r>
              <a:rPr lang="en-US" sz="2400" baseline="30000" dirty="0"/>
              <a:t>th</a:t>
            </a:r>
            <a:r>
              <a:rPr lang="en-US" sz="2400" dirty="0"/>
              <a:t>   9:00 – 4:00</a:t>
            </a:r>
          </a:p>
          <a:p>
            <a:pPr lvl="4"/>
            <a:r>
              <a:rPr lang="en-US" sz="2400" b="1" dirty="0"/>
              <a:t>Inadvertent Gain Training – </a:t>
            </a:r>
            <a:r>
              <a:rPr lang="en-US" sz="2400" dirty="0"/>
              <a:t>Wed, Sept. 27</a:t>
            </a:r>
            <a:r>
              <a:rPr lang="en-US" sz="2400" baseline="30000" dirty="0"/>
              <a:t>th</a:t>
            </a:r>
            <a:r>
              <a:rPr lang="en-US" sz="2400" dirty="0"/>
              <a:t> </a:t>
            </a:r>
          </a:p>
          <a:p>
            <a:pPr marL="1828800" lvl="4" indent="0">
              <a:buNone/>
            </a:pPr>
            <a:r>
              <a:rPr lang="en-US" sz="2400" dirty="0"/>
              <a:t>					9:00 – 4:00</a:t>
            </a:r>
          </a:p>
          <a:p>
            <a:pPr marL="1828800" lvl="4" indent="0">
              <a:buNone/>
            </a:pPr>
            <a:r>
              <a:rPr lang="en-US" b="1" dirty="0"/>
              <a:t>	</a:t>
            </a:r>
            <a:r>
              <a:rPr lang="en-US" dirty="0"/>
              <a:t>		</a:t>
            </a:r>
          </a:p>
          <a:p>
            <a:pPr marL="1828800" lvl="4" indent="0">
              <a:buNone/>
            </a:pPr>
            <a:endParaRPr lang="en-US" sz="1100" dirty="0"/>
          </a:p>
          <a:p>
            <a:pPr lvl="4"/>
            <a:endParaRPr lang="en-US" sz="1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77000" y="655320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</a:rPr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2798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Attendance / Feedback from the Dallas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724400"/>
          </a:xfrm>
        </p:spPr>
        <p:txBody>
          <a:bodyPr/>
          <a:lstStyle/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Consistent reviews…</a:t>
            </a:r>
          </a:p>
          <a:p>
            <a:pPr lvl="1"/>
            <a:r>
              <a:rPr lang="en-US" sz="1600" dirty="0"/>
              <a:t>Interactive format appreciated</a:t>
            </a:r>
          </a:p>
          <a:p>
            <a:pPr lvl="1"/>
            <a:r>
              <a:rPr lang="en-US" sz="1600" dirty="0"/>
              <a:t>Market participants presenting are knowledgeable </a:t>
            </a:r>
          </a:p>
          <a:p>
            <a:pPr lvl="1"/>
            <a:r>
              <a:rPr lang="en-US" sz="1600" dirty="0"/>
              <a:t>Materials helpful</a:t>
            </a:r>
          </a:p>
          <a:p>
            <a:pPr lvl="1"/>
            <a:endParaRPr lang="en-US" sz="800" dirty="0"/>
          </a:p>
          <a:p>
            <a:r>
              <a:rPr lang="en-US" sz="1800" dirty="0"/>
              <a:t>Other items for consideration…</a:t>
            </a:r>
          </a:p>
          <a:p>
            <a:pPr lvl="1"/>
            <a:r>
              <a:rPr lang="en-US" sz="1600" dirty="0"/>
              <a:t>ILT vs Web Ex only</a:t>
            </a:r>
          </a:p>
          <a:p>
            <a:pPr lvl="1"/>
            <a:r>
              <a:rPr lang="en-US" sz="1600" dirty="0"/>
              <a:t>Dallas &amp; Houston for F2F training only</a:t>
            </a:r>
          </a:p>
          <a:p>
            <a:pPr lvl="1"/>
            <a:r>
              <a:rPr lang="en-US" sz="1600" dirty="0"/>
              <a:t>Hold a “mini-training” on Switch Holds – after RMTTF or IAG Training</a:t>
            </a:r>
          </a:p>
          <a:p>
            <a:pPr lvl="1"/>
            <a:r>
              <a:rPr lang="en-US" sz="1600" dirty="0"/>
              <a:t>Develop a “Tips &amp; Tricks” guide for Switch Hold submissions</a:t>
            </a:r>
          </a:p>
          <a:p>
            <a:pPr lvl="1"/>
            <a:endParaRPr lang="en-US" sz="800" dirty="0"/>
          </a:p>
          <a:p>
            <a:r>
              <a:rPr lang="en-US" sz="1800" dirty="0"/>
              <a:t>Next topics considered for training…</a:t>
            </a:r>
          </a:p>
          <a:p>
            <a:pPr lvl="1"/>
            <a:r>
              <a:rPr lang="en-US" sz="1600" dirty="0" err="1"/>
              <a:t>TxSET</a:t>
            </a:r>
            <a:r>
              <a:rPr lang="en-US" sz="1600" dirty="0"/>
              <a:t> transactions</a:t>
            </a:r>
          </a:p>
          <a:p>
            <a:pPr lvl="1"/>
            <a:r>
              <a:rPr lang="en-US" sz="1600" dirty="0"/>
              <a:t>Retail Market Testing Sandbox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5, 2015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868391"/>
              </p:ext>
            </p:extLst>
          </p:nvPr>
        </p:nvGraphicFramePr>
        <p:xfrm>
          <a:off x="1752600" y="762000"/>
          <a:ext cx="50292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368025415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127689253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463777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i="1" dirty="0"/>
                        <a:t>Attendance - </a:t>
                      </a:r>
                      <a:r>
                        <a:rPr lang="en-US" i="1" dirty="0"/>
                        <a:t>Dallas</a:t>
                      </a:r>
                      <a:r>
                        <a:rPr lang="en-US" i="1" baseline="0" dirty="0"/>
                        <a:t> </a:t>
                      </a:r>
                      <a:r>
                        <a:rPr lang="en-US" i="1" dirty="0"/>
                        <a:t>Training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WebEx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402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 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6445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Inadvertent</a:t>
                      </a:r>
                      <a:r>
                        <a:rPr lang="en-US" baseline="0" dirty="0"/>
                        <a:t> Gain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562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901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Training Curriculum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93" y="9144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Retail 101 </a:t>
            </a:r>
            <a:r>
              <a:rPr lang="en-US" i="1" dirty="0"/>
              <a:t>– High level overview of the ERCOT Retail Market…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History of the Texas competitive electricity market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Roles of Market Participants – ERCOT, REPs, TDSPs, PUCT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Rules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Retail Transactions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Impacts of Advanced Metering technology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Market data transparency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1000" b="0" dirty="0"/>
          </a:p>
          <a:p>
            <a:pPr marL="0" indent="0">
              <a:buNone/>
            </a:pPr>
            <a:r>
              <a:rPr lang="en-US" i="1" u="sng" dirty="0"/>
              <a:t>Inadvertent Gain and Loss Training </a:t>
            </a:r>
            <a:r>
              <a:rPr lang="en-US" i="1" dirty="0"/>
              <a:t>- a closer look at the IAG/IAL market process…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Fundamentals of the established market process including rescissions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Facilitated discussion of best practices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End to end demo of the </a:t>
            </a:r>
            <a:r>
              <a:rPr lang="en-US" b="0" dirty="0" err="1"/>
              <a:t>MarkeTrak</a:t>
            </a:r>
            <a:r>
              <a:rPr lang="en-US" b="0" dirty="0"/>
              <a:t> subtypes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b="0" dirty="0"/>
              <a:t>IGL market reporting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3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ctr"/>
            <a:r>
              <a:rPr lang="en-US" sz="2800" b="1" dirty="0">
                <a:latin typeface="Calibri" panose="020F0502020204030204" pitchFamily="34" charset="0"/>
              </a:rPr>
              <a:t>MarkeTrak On-line Training Modules Update!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6388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Marketrak Overview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Switch Hold Removal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Cancel With/Without  Approvals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Inadvertent Gains/Losses &amp; Rescissions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Usage and Billing  </a:t>
            </a:r>
            <a:endParaRPr lang="en-US" sz="2400" i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Other D2D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Bulk Insert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 err="1">
                <a:latin typeface="Calibri" panose="020F0502020204030204" pitchFamily="34" charset="0"/>
              </a:rPr>
              <a:t>MarkeTrak</a:t>
            </a:r>
            <a:r>
              <a:rPr lang="en-US" sz="2400" dirty="0">
                <a:latin typeface="Calibri" panose="020F0502020204030204" pitchFamily="34" charset="0"/>
              </a:rPr>
              <a:t> Admin Functionality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LSE Subtypes 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Data Extract Variances (DEV) Non-LSE Subtypes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400" dirty="0">
                <a:latin typeface="Calibri" panose="020F0502020204030204" pitchFamily="34" charset="0"/>
              </a:rPr>
              <a:t>Emails and Notifications</a:t>
            </a:r>
            <a:endParaRPr lang="en-US" sz="2400" dirty="0">
              <a:solidFill>
                <a:srgbClr val="294171"/>
              </a:solidFill>
              <a:latin typeface="Calibri" panose="020F0502020204030204" pitchFamily="34" charset="0"/>
            </a:endParaRP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latin typeface="Calibri" panose="020F0502020204030204" pitchFamily="34" charset="0"/>
              </a:rPr>
              <a:t>Reporting – Background &amp; GUI – </a:t>
            </a:r>
            <a: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</a:rPr>
              <a:t>Soon to be launched!</a:t>
            </a:r>
          </a:p>
          <a:p>
            <a:pPr lvl="1">
              <a:buClr>
                <a:srgbClr val="FF0000"/>
              </a:buClr>
              <a:buFont typeface="Wingdings" panose="05000000000000000000" pitchFamily="2" charset="2"/>
              <a:buChar char="q"/>
            </a:pPr>
            <a:endParaRPr lang="en-US" dirty="0">
              <a:latin typeface="Calibri" panose="020F0502020204030204" pitchFamily="34" charset="0"/>
            </a:endParaRPr>
          </a:p>
          <a:p>
            <a:pPr marL="457200" lvl="1" indent="0">
              <a:buClr>
                <a:srgbClr val="FF0000"/>
              </a:buClr>
              <a:buNone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217028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pPr algn="ctr"/>
            <a:r>
              <a:rPr lang="en-US" sz="2400" b="1" dirty="0">
                <a:latin typeface="Calibri" panose="020F0502020204030204" pitchFamily="34" charset="0"/>
              </a:rPr>
              <a:t>MarkeTrak On-line Module Training via </a:t>
            </a:r>
            <a:br>
              <a:rPr lang="en-US" sz="2400" b="1" dirty="0">
                <a:latin typeface="Calibri" panose="020F0502020204030204" pitchFamily="34" charset="0"/>
              </a:rPr>
            </a:br>
            <a:r>
              <a:rPr lang="en-US" sz="2400" b="1" dirty="0">
                <a:latin typeface="Calibri" panose="020F0502020204030204" pitchFamily="34" charset="0"/>
              </a:rPr>
              <a:t>ERCOT Learning Management System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274" y="762000"/>
            <a:ext cx="3819525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How many market participants have viewed the Online training modules*?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76800" y="762000"/>
            <a:ext cx="3810000" cy="47244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Which segment of the   market do the viewers represent?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58674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*Training taken via ERCOT LMS. Does not include training taken outside the LMS</a:t>
            </a:r>
          </a:p>
          <a:p>
            <a:pPr algn="ctr"/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8750980"/>
              </p:ext>
            </p:extLst>
          </p:nvPr>
        </p:nvGraphicFramePr>
        <p:xfrm>
          <a:off x="1300162" y="2366962"/>
          <a:ext cx="2257425" cy="330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Worksheet" r:id="rId3" imgW="2257425" imgH="3266963" progId="Excel.Sheet.12">
                  <p:embed/>
                </p:oleObj>
              </mc:Choice>
              <mc:Fallback>
                <p:oleObj name="Worksheet" r:id="rId3" imgW="2257425" imgH="326696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00162" y="2366962"/>
                        <a:ext cx="2257425" cy="3309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4971209"/>
              </p:ext>
            </p:extLst>
          </p:nvPr>
        </p:nvGraphicFramePr>
        <p:xfrm>
          <a:off x="5238750" y="2366962"/>
          <a:ext cx="2019300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Worksheet" r:id="rId5" imgW="2019412" imgH="1600200" progId="Excel.Sheet.12">
                  <p:embed/>
                </p:oleObj>
              </mc:Choice>
              <mc:Fallback>
                <p:oleObj name="Worksheet" r:id="rId5" imgW="2019412" imgH="1600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38750" y="2366962"/>
                        <a:ext cx="2019300" cy="160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0" y="4352241"/>
            <a:ext cx="388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There have been 79 users YTD.  Top modules viewed are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en-US" i="1" dirty="0"/>
              <a:t> and </a:t>
            </a:r>
            <a:r>
              <a:rPr lang="en-US" i="1" dirty="0">
                <a:solidFill>
                  <a:schemeClr val="accent1">
                    <a:lumMod val="50000"/>
                  </a:schemeClr>
                </a:solidFill>
              </a:rPr>
              <a:t>Cancel w/ Approval</a:t>
            </a:r>
            <a:r>
              <a:rPr lang="en-US" i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7776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b="1" dirty="0">
                <a:latin typeface="Calibri" panose="020F0502020204030204" pitchFamily="34" charset="0"/>
              </a:rPr>
              <a:t>MarkeTrak On-line Training Module Series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Calibri" panose="020F0502020204030204" pitchFamily="34" charset="0"/>
              </a:rPr>
              <a:t>How do I register for Training?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the ERCOT Training Website at </a:t>
            </a:r>
            <a:r>
              <a:rPr lang="en-US" sz="2100" b="0" dirty="0">
                <a:latin typeface="Calibri" panose="020F0502020204030204" pitchFamily="34" charset="0"/>
                <a:hlinkClick r:id="rId2"/>
              </a:rPr>
              <a:t>http://www.ercot.com/services/training/</a:t>
            </a:r>
            <a:endParaRPr lang="en-US" sz="2100" b="0" dirty="0">
              <a:latin typeface="Calibri" panose="020F0502020204030204" pitchFamily="34" charset="0"/>
            </a:endParaRP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course you are interested in attending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 the ‘Schedule/Registration’ tab, select the ‘enroll online’ link under ‘Registration’ to register for the course.</a:t>
            </a:r>
          </a:p>
          <a:p>
            <a:pPr marL="0" indent="0">
              <a:spcBef>
                <a:spcPts val="0"/>
              </a:spcBef>
              <a:buNone/>
            </a:pPr>
            <a:endParaRPr lang="en-US" sz="21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500" dirty="0">
                <a:latin typeface="Calibri" panose="020F0502020204030204" pitchFamily="34" charset="0"/>
              </a:rPr>
              <a:t>If you find the course is not listed under the Web-based training…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Go to ERCOT Training Website as shown above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the ‘ERCOT Learning Management System’ (LMS) link in the upper right hand corner under RELATED CONTENT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If necessary, set up a log on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Once in LMS, follow drop downs for ‘web-based training’ and ‘retail market’.  Available modules will appear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100" b="0" dirty="0">
                <a:latin typeface="Calibri" panose="020F0502020204030204" pitchFamily="34" charset="0"/>
              </a:rPr>
              <a:t>Select ‘start course’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latin typeface="Calibri" panose="020F0502020204030204" pitchFamily="34" charset="0"/>
              </a:rPr>
              <a:t>Note! Most modules are able to be completed in less than 30 minutes.  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b="0" dirty="0"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800" b="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914400" lvl="2" indent="0">
              <a:buNone/>
            </a:pPr>
            <a:endParaRPr lang="en-US" sz="2800" dirty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sz="2400" b="0" dirty="0">
              <a:latin typeface="Calibri" panose="020F050202020403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</p:spTree>
    <p:extLst>
      <p:ext uri="{BB962C8B-B14F-4D97-AF65-F5344CB8AC3E}">
        <p14:creationId xmlns:p14="http://schemas.microsoft.com/office/powerpoint/2010/main" val="1244759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981200"/>
            <a:ext cx="6248400" cy="1676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b="1" dirty="0">
                <a:latin typeface="Calibri" panose="020F0502020204030204" pitchFamily="34" charset="0"/>
              </a:rPr>
              <a:t>NO MEETING IN JULY!!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August 3rd, 2017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dirty="0">
                <a:latin typeface="Calibri" panose="020F0502020204030204" pitchFamily="34" charset="0"/>
              </a:rPr>
              <a:t>9:30 AM to 3:30 PM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600" b="0" dirty="0">
                <a:latin typeface="Calibri" panose="020F0502020204030204" pitchFamily="34" charset="0"/>
              </a:rPr>
              <a:t>ERCOT MET Center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600" dirty="0"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n-US" sz="2600" b="0" dirty="0"/>
          </a:p>
        </p:txBody>
      </p:sp>
      <p:sp>
        <p:nvSpPr>
          <p:cNvPr id="15363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828800" y="685800"/>
            <a:ext cx="5486400" cy="914400"/>
          </a:xfrm>
        </p:spPr>
        <p:txBody>
          <a:bodyPr/>
          <a:lstStyle/>
          <a:p>
            <a:pPr algn="ctr" eaLnBrk="1" hangingPunct="1"/>
            <a:r>
              <a:rPr lang="en-US" sz="3600" b="1" dirty="0">
                <a:latin typeface="Calibri" panose="020F0502020204030204" pitchFamily="34" charset="0"/>
              </a:rPr>
              <a:t>Please join us for our Next RMTTF Meeting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52400" y="4343400"/>
            <a:ext cx="8839200" cy="2057400"/>
          </a:xfrm>
        </p:spPr>
        <p:txBody>
          <a:bodyPr/>
          <a:lstStyle/>
          <a:p>
            <a:pPr algn="ctr">
              <a:defRPr/>
            </a:pPr>
            <a:r>
              <a:rPr lang="en-US" sz="2600" u="sng" dirty="0">
                <a:latin typeface="Calibri" panose="020F0502020204030204" pitchFamily="34" charset="0"/>
              </a:rPr>
              <a:t>RMTTF August 3rd  Primary Agenda Items Include:</a:t>
            </a:r>
          </a:p>
          <a:p>
            <a:pPr lvl="0"/>
            <a:r>
              <a:rPr lang="en-US" dirty="0"/>
              <a:t>Review presenters for Sept training in Houston</a:t>
            </a:r>
            <a:endParaRPr lang="en-US" sz="1600" dirty="0"/>
          </a:p>
          <a:p>
            <a:pPr lvl="0"/>
            <a:r>
              <a:rPr lang="en-US" dirty="0"/>
              <a:t>Select color slides for Retail training</a:t>
            </a:r>
            <a:endParaRPr lang="en-US" sz="1600" dirty="0"/>
          </a:p>
          <a:p>
            <a:pPr lvl="0"/>
            <a:r>
              <a:rPr lang="en-US" dirty="0"/>
              <a:t>Review </a:t>
            </a:r>
            <a:r>
              <a:rPr lang="en-US" i="1" dirty="0" err="1"/>
              <a:t>MarkeTrak</a:t>
            </a:r>
            <a:r>
              <a:rPr lang="en-US" i="1" dirty="0"/>
              <a:t> Overview</a:t>
            </a:r>
            <a:r>
              <a:rPr lang="en-US" dirty="0"/>
              <a:t> &amp; </a:t>
            </a:r>
            <a:r>
              <a:rPr lang="en-US" i="1" dirty="0"/>
              <a:t>Cancel w/Approval</a:t>
            </a:r>
            <a:r>
              <a:rPr lang="en-US" dirty="0"/>
              <a:t> modules</a:t>
            </a:r>
            <a:endParaRPr lang="en-US" sz="1600" dirty="0"/>
          </a:p>
          <a:p>
            <a:pPr lvl="1"/>
            <a:r>
              <a:rPr lang="en-US" dirty="0"/>
              <a:t>Ensure Cancel w/Approval will align with NPRR 778/RMGRR139 revisions set for a Fall implementation</a:t>
            </a:r>
            <a:endParaRPr lang="en-US" sz="1600" dirty="0"/>
          </a:p>
          <a:p>
            <a:pPr marL="457200" indent="-457200" algn="ctr">
              <a:buFont typeface="Wingdings" panose="05000000000000000000" pitchFamily="2" charset="2"/>
              <a:buChar char="Ø"/>
              <a:defRPr/>
            </a:pPr>
            <a:endParaRPr lang="en-US" sz="24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Wingdings" panose="05000000000000000000" pitchFamily="2" charset="2"/>
              <a:buChar char="§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 marL="457200" indent="-457200" algn="ctr">
              <a:buFont typeface="Arial" panose="020B0604020202020204" pitchFamily="34" charset="0"/>
              <a:buChar char="•"/>
              <a:defRPr/>
            </a:pPr>
            <a:endParaRPr lang="en-US" sz="2800" b="0" dirty="0">
              <a:latin typeface="Calibri" panose="020F0502020204030204" pitchFamily="34" charset="0"/>
            </a:endParaRPr>
          </a:p>
          <a:p>
            <a:pPr>
              <a:defRPr/>
            </a:pPr>
            <a:endParaRPr lang="en-US" sz="2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88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Retail Market Training Task Force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93579" y="2996625"/>
            <a:ext cx="419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latin typeface="Calibri" panose="020F0502020204030204" pitchFamily="34" charset="0"/>
              </a:rPr>
              <a:t>Thank you!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838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4641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5281</TotalTime>
  <Words>595</Words>
  <Application>Microsoft Office PowerPoint</Application>
  <PresentationFormat>On-screen Show (4:3)</PresentationFormat>
  <Paragraphs>125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Wingdings</vt:lpstr>
      <vt:lpstr>Custom Design</vt:lpstr>
      <vt:lpstr>Microsoft Excel Worksheet</vt:lpstr>
      <vt:lpstr>ERCOT  Retail Market Training  Task Force</vt:lpstr>
      <vt:lpstr>Retail Training Instructor Led Classes - 2017</vt:lpstr>
      <vt:lpstr>Attendance / Feedback from the Dallas Training</vt:lpstr>
      <vt:lpstr>Retail Training Curriculum </vt:lpstr>
      <vt:lpstr>MarkeTrak On-line Training Modules Update! </vt:lpstr>
      <vt:lpstr>MarkeTrak On-line Module Training via  ERCOT Learning Management System </vt:lpstr>
      <vt:lpstr>MarkeTrak On-line Training Module Series</vt:lpstr>
      <vt:lpstr>Please join us for our Next RMTTF Meeting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Mckeever, Deborah</dc:creator>
  <cp:lastModifiedBy>Wiegand, Sheri</cp:lastModifiedBy>
  <cp:revision>286</cp:revision>
  <cp:lastPrinted>2016-02-12T19:29:41Z</cp:lastPrinted>
  <dcterms:created xsi:type="dcterms:W3CDTF">2005-04-21T14:28:35Z</dcterms:created>
  <dcterms:modified xsi:type="dcterms:W3CDTF">2017-06-28T21:55:54Z</dcterms:modified>
</cp:coreProperties>
</file>